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5" r:id="rId9"/>
    <p:sldId id="267" r:id="rId10"/>
    <p:sldId id="262" r:id="rId11"/>
    <p:sldId id="263" r:id="rId12"/>
    <p:sldId id="266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8" r:id="rId22"/>
    <p:sldId id="276" r:id="rId23"/>
    <p:sldId id="277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1"/>
    <p:restoredTop sz="77437"/>
  </p:normalViewPr>
  <p:slideViewPr>
    <p:cSldViewPr snapToGrid="0">
      <p:cViewPr varScale="1">
        <p:scale>
          <a:sx n="100" d="100"/>
          <a:sy n="100" d="100"/>
        </p:scale>
        <p:origin x="1104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FF9D56-9843-D447-A2FA-830B452727C4}" type="datetimeFigureOut">
              <a:rPr lang="en-US" smtClean="0"/>
              <a:t>12/26/23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E95E54-B1D1-F244-872C-1B859491F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703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Brundtland report is when the world realized GDP wasn’t a good indicator of progresses and welfare when used on its own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E95E54-B1D1-F244-872C-1B859491FC5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4483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really what I want you to get </a:t>
            </a:r>
            <a:r>
              <a:rPr lang="en-US" dirty="0" err="1"/>
              <a:t>outta</a:t>
            </a:r>
            <a:r>
              <a:rPr lang="en-US" dirty="0"/>
              <a:t> this: define and solution strategy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E95E54-B1D1-F244-872C-1B859491FC5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1449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E95E54-B1D1-F244-872C-1B859491FC5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1606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This workshop is focused on coding with programming languages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We’ve all used software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Very few of us will use machine and assembly languages (I don’t)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To program and code successfully you need to know how to think like a computer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E95E54-B1D1-F244-872C-1B859491FC5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399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IDE: 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integrated development environment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E95E54-B1D1-F244-872C-1B859491FC5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3094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Lets back out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Why is it important to think like a computer (more than coding)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E95E54-B1D1-F244-872C-1B859491FC5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0338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Now lets zoom in, why is it worth learning how to code?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Varies wildly, but on average, people who code make 20-30% more which is something like 10-20k more per year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E95E54-B1D1-F244-872C-1B859491FC5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8972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if else is very elegant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E95E54-B1D1-F244-872C-1B859491FC5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1091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If </a:t>
            </a:r>
            <a:r>
              <a:rPr lang="en-US" dirty="0" err="1"/>
              <a:t>i</a:t>
            </a:r>
            <a:r>
              <a:rPr lang="en-US" dirty="0"/>
              <a:t> told you the C choice and person choice, you should be tell what happens here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Things to highlight in this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Function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 err="1"/>
              <a:t>If_case</a:t>
            </a:r>
            <a:r>
              <a:rPr lang="en-US" dirty="0"/>
              <a:t> cases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Boolean comparison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Loop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Storing a result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E95E54-B1D1-F244-872C-1B859491FC5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0201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Youll</a:t>
            </a:r>
            <a:r>
              <a:rPr lang="en-US" dirty="0"/>
              <a:t> see me constantly googling, looking up documentation and asking chat </a:t>
            </a:r>
            <a:r>
              <a:rPr lang="en-US" dirty="0" err="1"/>
              <a:t>gpt</a:t>
            </a:r>
            <a:r>
              <a:rPr lang="en-US" dirty="0"/>
              <a:t> questions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But to actually get anywhere, I need to be able to define the problem and a solution strategy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Like I said at beginning, knowing the basics of programming will help you know how to </a:t>
            </a:r>
            <a:r>
              <a:rPr lang="en-US" dirty="0" err="1"/>
              <a:t>creat</a:t>
            </a:r>
            <a:r>
              <a:rPr lang="en-US" dirty="0"/>
              <a:t> solution strategy </a:t>
            </a:r>
            <a:r>
              <a:rPr lang="en-US" dirty="0" err="1"/>
              <a:t>bc</a:t>
            </a:r>
            <a:r>
              <a:rPr lang="en-US" dirty="0"/>
              <a:t> </a:t>
            </a:r>
            <a:r>
              <a:rPr lang="en-US" dirty="0" err="1"/>
              <a:t>youll</a:t>
            </a:r>
            <a:r>
              <a:rPr lang="en-US" dirty="0"/>
              <a:t> have practiced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E95E54-B1D1-F244-872C-1B859491FC5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4233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084C0-28D0-62C8-7AEA-DCC8D55FFC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D2FDDE-0BD7-5FEF-9626-D94AB079A7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8EDF16-DC10-7F0F-2C0B-A628FA2DE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12/26/23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7FC839-4E3D-E03E-CAAE-DC1711525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16A628-CE3B-5ABF-B9A1-3DE5B083B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1377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770D7-3173-F97F-0205-814F79105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6EAB46-5282-5C4D-4B4F-7B8BF9B8DC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8D085E-CF17-BBF1-E300-862CA7F4B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12/26/23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36B972-7556-2C28-E0A7-AE7EB5DF0F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E2B447-6B0F-9396-0EAB-10FFD020F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0496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BA3142C-9CDE-D1C9-C542-B220DCEFB4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8A78FF-76FF-5498-4977-4ECD83E0FC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8153AF-E81D-D6C7-EC6E-BC0763034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12/26/23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16374-68E4-5E2C-CB64-98E69D39A0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18B0C6-264A-0DE9-4D10-4677FAA38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043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F3D89-06F1-0873-3077-56B08B57A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4D27E-7EB7-0873-83A0-21B41CE95D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550873-0DAD-00CE-90CB-39767D78BE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12/26/23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525FE1-CCDF-B281-89A3-C77401EC18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361E92-0EF3-2E78-2930-FD844E01F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8691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7927E-1228-B4D9-45FE-0885DBD9E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331D8A-7492-E6AA-BD3A-309D0C7E0A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7D8F2D-6A6A-031C-8EB6-39D0F443F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12/26/23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0707C-2E3B-3972-6D61-9B42503F2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703C73-3B95-DA33-5BE9-A4C741616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242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2FF8B9-A283-0951-99F7-9E8059395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5FCBF3-887F-3AD4-2D4F-F7241D6FB7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2BCE0A-D2A5-2C95-4129-DB52D7C3B6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97714B-2AF4-C00E-31D8-7DCD8B27FF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12/26/23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26603D-76E0-CC0D-3BBA-8ECD3877C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49E74F-64D5-C3A0-E011-F92ADE8F6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8060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68730-DE6E-C171-B679-E46D26B64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68B29F-3A78-48D0-CCA5-AC5747BE5C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765594-65C0-B05A-247A-E42C5CD853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BD4DDA-4259-F7E6-0D4C-D6303F8675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C80DB9A-4B27-F4A5-8991-D07E388BB9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0467E8-8DF4-9DC9-75EB-23F209147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12/26/23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6A5A10-4B4C-099A-B5C8-7AC056471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5B83EF-37AB-5B89-5EA4-8E865DE38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6569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A1B2BB-321D-B68E-09A7-52EC0087F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7F975D-8865-E862-A3E5-3FA124679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12/26/23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B6E1B5-9177-62CA-965A-DB3472C36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7692F4-0C20-BB94-22C7-C8BE33004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3843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9DB75D-B198-9F37-03FE-95333DF94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12/26/23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A28907-B492-D6ED-7711-AAFAB5341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1CE993-123C-EAC7-EC1F-0354EF5D9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595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51A71-A7FD-5D52-58B6-8A8908447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F5E331-D3B7-743F-3C20-95E2A59865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53A464-36C9-C7AE-020B-A31BB84E22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B6319A-EB86-273D-E7A0-7B2452DD75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12/26/23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7B1982-E91E-ED89-BCCC-4593A3C4C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E9FC04-E710-ABFB-3394-A0ABA4B81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502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B8CD2-A629-1ADF-CF9E-5D4ADDA1D3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7AA307F-4CD9-14E7-1F28-40BD523EBA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A2038A-850E-4775-38CA-8A109B6045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0AACF2-DF4F-B82A-A62C-ABDDA91F18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12/26/23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85C016-1618-5298-9A97-F775D63D87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6534BC-7576-64C5-3276-6FB71178E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5758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9B873-1213-69E3-84A5-A8AFA5378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1136D9-A63D-8225-768A-B76023D3C1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010E61-85EF-B4EA-0FA0-C263B8C718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B61B05-3ABA-374A-A954-F456CBED3C32}" type="datetimeFigureOut">
              <a:rPr lang="en-US" smtClean="0"/>
              <a:t>12/26/23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F0B6FD-EAF6-A2DA-5465-1F04FB38D6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B3A8D-4428-C061-9A07-6C22FF7B23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609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23284-4FF2-89D1-E31D-D75583309A5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Introduction / Thinking Like a Computer 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B5C8C5-286F-2FDC-36CA-CD982DAD0A7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Day One of Programming Workshop</a:t>
            </a:r>
          </a:p>
          <a:p>
            <a:r>
              <a:rPr lang="en-US" dirty="0"/>
              <a:t>Andie Creel (she/her)</a:t>
            </a:r>
          </a:p>
          <a:p>
            <a:r>
              <a:rPr lang="en-US" dirty="0"/>
              <a:t>January 2024</a:t>
            </a:r>
          </a:p>
        </p:txBody>
      </p:sp>
    </p:spTree>
    <p:extLst>
      <p:ext uri="{BB962C8B-B14F-4D97-AF65-F5344CB8AC3E}">
        <p14:creationId xmlns:p14="http://schemas.microsoft.com/office/powerpoint/2010/main" val="39402573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052C25-2A3D-81A4-3989-FE0D8F846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Think like a computer: more than coding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C47685-FDAF-9CD6-D714-DDFA02C6BF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Programming is defining and solving problems</a:t>
            </a:r>
          </a:p>
          <a:p>
            <a:r>
              <a:rPr lang="en-US" dirty="0"/>
              <a:t>Require creativity </a:t>
            </a:r>
          </a:p>
          <a:p>
            <a:r>
              <a:rPr lang="en-US" dirty="0"/>
              <a:t>Clear definition of “problems” </a:t>
            </a:r>
          </a:p>
          <a:p>
            <a:pPr lvl="1"/>
            <a:r>
              <a:rPr lang="en-US" dirty="0"/>
              <a:t>Cannot solve a problem that isn’t defined (how do you know its solved?)</a:t>
            </a:r>
          </a:p>
          <a:p>
            <a:pPr lvl="1"/>
            <a:r>
              <a:rPr lang="en-US" dirty="0"/>
              <a:t>Forces precision and accuracy in problem definition </a:t>
            </a:r>
          </a:p>
          <a:p>
            <a:pPr lvl="1"/>
            <a:r>
              <a:rPr lang="en-US" dirty="0"/>
              <a:t>Collaboration: Once clear to you, can also be clear to team members </a:t>
            </a:r>
          </a:p>
          <a:p>
            <a:r>
              <a:rPr lang="en-US" dirty="0"/>
              <a:t>Solutions to big “problems”</a:t>
            </a:r>
          </a:p>
          <a:p>
            <a:pPr lvl="1"/>
            <a:r>
              <a:rPr lang="en-US" dirty="0"/>
              <a:t>Our field is filled with giant problems </a:t>
            </a:r>
          </a:p>
          <a:p>
            <a:pPr lvl="1"/>
            <a:r>
              <a:rPr lang="en-US" dirty="0"/>
              <a:t>To make progress, need to break them into solvable pieces </a:t>
            </a:r>
          </a:p>
          <a:p>
            <a:pPr lvl="1"/>
            <a:r>
              <a:rPr lang="en-US" dirty="0"/>
              <a:t>Leaning to program is learning how to break big problems down </a:t>
            </a:r>
          </a:p>
          <a:p>
            <a:pPr lvl="1"/>
            <a:r>
              <a:rPr lang="en-US" dirty="0"/>
              <a:t>Steps are clear </a:t>
            </a:r>
          </a:p>
        </p:txBody>
      </p:sp>
    </p:spTree>
    <p:extLst>
      <p:ext uri="{BB962C8B-B14F-4D97-AF65-F5344CB8AC3E}">
        <p14:creationId xmlns:p14="http://schemas.microsoft.com/office/powerpoint/2010/main" val="31357571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052C25-2A3D-81A4-3989-FE0D8F846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Think like a computer: coding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C47685-FDAF-9CD6-D714-DDFA02C6BF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Efficiency and Speed – its so much faster </a:t>
            </a:r>
          </a:p>
          <a:p>
            <a:r>
              <a:rPr lang="en-US" dirty="0"/>
              <a:t>Accurate – not reliant on copy-paste/find-replace </a:t>
            </a:r>
          </a:p>
          <a:p>
            <a:r>
              <a:rPr lang="en-US" dirty="0"/>
              <a:t>Replicability – for your teams, others, new datasets </a:t>
            </a:r>
          </a:p>
          <a:p>
            <a:r>
              <a:rPr lang="en-US" dirty="0"/>
              <a:t>Customize – write models for your data, clean and manipulate data for your models</a:t>
            </a:r>
          </a:p>
          <a:p>
            <a:r>
              <a:rPr lang="en-US" dirty="0"/>
              <a:t>Employment – more jobs, better jobs, more money </a:t>
            </a:r>
          </a:p>
          <a:p>
            <a:r>
              <a:rPr lang="en-US" dirty="0"/>
              <a:t>Collaboration – GitHub on last day </a:t>
            </a:r>
          </a:p>
        </p:txBody>
      </p:sp>
    </p:spTree>
    <p:extLst>
      <p:ext uri="{BB962C8B-B14F-4D97-AF65-F5344CB8AC3E}">
        <p14:creationId xmlns:p14="http://schemas.microsoft.com/office/powerpoint/2010/main" val="2267425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7E611-5A63-2603-C50A-D5E7347FD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Pseudo Code – 1</a:t>
            </a:r>
            <a:r>
              <a:rPr lang="en-US" baseline="30000" dirty="0"/>
              <a:t>st</a:t>
            </a:r>
            <a:r>
              <a:rPr lang="en-US" dirty="0"/>
              <a:t> step of thinking like computer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8E060-617A-8422-E218-4F2BA38519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</a:t>
            </a:r>
          </a:p>
          <a:p>
            <a:pPr lvl="1"/>
            <a:r>
              <a:rPr lang="en-US" dirty="0"/>
              <a:t>Pseudo code is the outline of your code</a:t>
            </a:r>
          </a:p>
          <a:p>
            <a:pPr lvl="1"/>
            <a:r>
              <a:rPr lang="en-US" dirty="0"/>
              <a:t>Similar to writing process </a:t>
            </a:r>
          </a:p>
          <a:p>
            <a:pPr lvl="1"/>
            <a:r>
              <a:rPr lang="en-US" dirty="0"/>
              <a:t>Not actually a coding language</a:t>
            </a:r>
          </a:p>
          <a:p>
            <a:pPr lvl="1"/>
            <a:r>
              <a:rPr lang="en-US" dirty="0"/>
              <a:t>I do it on scrap paper or in comments at the stop of script </a:t>
            </a:r>
          </a:p>
          <a:p>
            <a:r>
              <a:rPr lang="en-US" dirty="0"/>
              <a:t>Why </a:t>
            </a:r>
          </a:p>
          <a:p>
            <a:pPr lvl="1"/>
            <a:r>
              <a:rPr lang="en-US" dirty="0"/>
              <a:t>Clarifies your logic – are you actually solving the problem?</a:t>
            </a:r>
          </a:p>
          <a:p>
            <a:pPr lvl="1"/>
            <a:r>
              <a:rPr lang="en-US" dirty="0"/>
              <a:t>Serves as road map and plan – important for multiple work sessions</a:t>
            </a:r>
          </a:p>
          <a:p>
            <a:pPr lvl="1"/>
            <a:r>
              <a:rPr lang="en-US" dirty="0"/>
              <a:t>Collaboration/Documentation – can communicate what you did to others 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31592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2898D-A98D-648A-2B85-EA38F4A99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One: Coffee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927C80-1A81-7111-61B0-BF07F183CE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instructions for how to brew a cup of coffee (3 min)</a:t>
            </a:r>
          </a:p>
        </p:txBody>
      </p:sp>
    </p:spTree>
    <p:extLst>
      <p:ext uri="{BB962C8B-B14F-4D97-AF65-F5344CB8AC3E}">
        <p14:creationId xmlns:p14="http://schemas.microsoft.com/office/powerpoint/2010/main" val="2822183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2898D-A98D-648A-2B85-EA38F4A99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One: Coffee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927C80-1A81-7111-61B0-BF07F183CE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Switch instructions with a partner</a:t>
            </a:r>
          </a:p>
          <a:p>
            <a:r>
              <a:rPr lang="en-US" dirty="0"/>
              <a:t>Have them “run” your code</a:t>
            </a:r>
          </a:p>
          <a:p>
            <a:r>
              <a:rPr lang="en-US" dirty="0"/>
              <a:t>Do you find any bugs? (5 min)</a:t>
            </a:r>
          </a:p>
        </p:txBody>
      </p:sp>
    </p:spTree>
    <p:extLst>
      <p:ext uri="{BB962C8B-B14F-4D97-AF65-F5344CB8AC3E}">
        <p14:creationId xmlns:p14="http://schemas.microsoft.com/office/powerpoint/2010/main" val="12286448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2C32A-25F6-7BAA-76F2-480342720B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two: Rock paper scissors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D58128-F7C6-AA77-A9E4-CC75813395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do you play Rock, Paper, Scissors?</a:t>
            </a:r>
          </a:p>
          <a:p>
            <a:r>
              <a:rPr lang="en-US" dirty="0"/>
              <a:t>You will need multiple cases (5 min) </a:t>
            </a:r>
          </a:p>
        </p:txBody>
      </p:sp>
    </p:spTree>
    <p:extLst>
      <p:ext uri="{BB962C8B-B14F-4D97-AF65-F5344CB8AC3E}">
        <p14:creationId xmlns:p14="http://schemas.microsoft.com/office/powerpoint/2010/main" val="20229442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2C32A-25F6-7BAA-76F2-480342720B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two: Rock paper scissors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D58128-F7C6-AA77-A9E4-CC75813395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Switch partner. </a:t>
            </a:r>
          </a:p>
          <a:p>
            <a:r>
              <a:rPr lang="en-US" dirty="0"/>
              <a:t>Play by the rules they just gave you. </a:t>
            </a:r>
          </a:p>
          <a:p>
            <a:r>
              <a:rPr lang="en-US" dirty="0"/>
              <a:t>Can you cheat??</a:t>
            </a:r>
          </a:p>
        </p:txBody>
      </p:sp>
    </p:spTree>
    <p:extLst>
      <p:ext uri="{BB962C8B-B14F-4D97-AF65-F5344CB8AC3E}">
        <p14:creationId xmlns:p14="http://schemas.microsoft.com/office/powerpoint/2010/main" val="2576032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F854C-63FB-6B0F-62A8-E85321FB9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two: my realistic pseudo code (lazy)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7D799D-324D-53C4-B21F-647ECC45BB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Player: choose rock paper scissor</a:t>
            </a:r>
          </a:p>
          <a:p>
            <a:r>
              <a:rPr lang="en-US" dirty="0"/>
              <a:t>Computer: random generate rock paper scissor </a:t>
            </a:r>
          </a:p>
          <a:p>
            <a:r>
              <a:rPr lang="en-US" dirty="0"/>
              <a:t>Compare P &amp; C </a:t>
            </a:r>
          </a:p>
          <a:p>
            <a:pPr lvl="1"/>
            <a:r>
              <a:rPr lang="en-US" dirty="0"/>
              <a:t>If P = Rock </a:t>
            </a:r>
          </a:p>
          <a:p>
            <a:pPr lvl="2"/>
            <a:r>
              <a:rPr lang="en-US" dirty="0"/>
              <a:t>And C = Rock: tie </a:t>
            </a:r>
          </a:p>
          <a:p>
            <a:pPr lvl="2"/>
            <a:r>
              <a:rPr lang="en-US" dirty="0"/>
              <a:t>And C = paper: player loses </a:t>
            </a:r>
          </a:p>
          <a:p>
            <a:pPr lvl="2"/>
            <a:r>
              <a:rPr lang="en-US" dirty="0"/>
              <a:t>And C = scissors: player wins</a:t>
            </a:r>
          </a:p>
          <a:p>
            <a:pPr lvl="1"/>
            <a:r>
              <a:rPr lang="en-US" dirty="0"/>
              <a:t>Same for if P = paper and P = Scissors </a:t>
            </a:r>
          </a:p>
        </p:txBody>
      </p:sp>
    </p:spTree>
    <p:extLst>
      <p:ext uri="{BB962C8B-B14F-4D97-AF65-F5344CB8AC3E}">
        <p14:creationId xmlns:p14="http://schemas.microsoft.com/office/powerpoint/2010/main" val="15642385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FE310-0472-AF42-56B0-13C5D4684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two: not lazy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81C9E2-8970-208F-8F38-01861F7B2F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30775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US" sz="5600" dirty="0"/>
              <a:t>While </a:t>
            </a:r>
            <a:r>
              <a:rPr lang="en-US" sz="5600" dirty="0" err="1"/>
              <a:t>play_again</a:t>
            </a:r>
            <a:r>
              <a:rPr lang="en-US" sz="5600" dirty="0"/>
              <a:t> is true</a:t>
            </a:r>
          </a:p>
          <a:p>
            <a:pPr marL="0" indent="0">
              <a:buNone/>
            </a:pPr>
            <a:r>
              <a:rPr lang="en-US" sz="5600" dirty="0"/>
              <a:t>    Prompt the player to select Rock, Paper, or Scissors</a:t>
            </a:r>
          </a:p>
          <a:p>
            <a:pPr marL="0" indent="0">
              <a:buNone/>
            </a:pPr>
            <a:r>
              <a:rPr lang="en-US" sz="5600" dirty="0"/>
              <a:t>    Generate a random choice for the computer (Rock, Paper, or Scissors)</a:t>
            </a:r>
          </a:p>
          <a:p>
            <a:pPr marL="0" indent="0">
              <a:buNone/>
            </a:pPr>
            <a:endParaRPr lang="en-US" sz="5600" dirty="0"/>
          </a:p>
          <a:p>
            <a:pPr marL="0" indent="0">
              <a:buNone/>
            </a:pPr>
            <a:r>
              <a:rPr lang="en-US" sz="5600" dirty="0"/>
              <a:t>    If player's choice is the same as computer's choice</a:t>
            </a:r>
          </a:p>
          <a:p>
            <a:pPr marL="0" indent="0">
              <a:buNone/>
            </a:pPr>
            <a:r>
              <a:rPr lang="en-US" sz="5600" dirty="0"/>
              <a:t>      Display "It's a tie!"</a:t>
            </a:r>
          </a:p>
          <a:p>
            <a:pPr marL="0" indent="0">
              <a:buNone/>
            </a:pPr>
            <a:r>
              <a:rPr lang="en-US" sz="5600" dirty="0"/>
              <a:t>    Else If player chooses Rock and computer chooses Scissors</a:t>
            </a:r>
          </a:p>
          <a:p>
            <a:pPr marL="0" indent="0">
              <a:buNone/>
            </a:pPr>
            <a:r>
              <a:rPr lang="en-US" sz="5600" dirty="0"/>
              <a:t>      Display "Player wins! Rock crushes Scissors."</a:t>
            </a:r>
          </a:p>
          <a:p>
            <a:pPr marL="0" indent="0">
              <a:buNone/>
            </a:pPr>
            <a:r>
              <a:rPr lang="en-US" sz="5600" dirty="0"/>
              <a:t>    Else If player chooses Paper and computer chooses Rock</a:t>
            </a:r>
          </a:p>
          <a:p>
            <a:pPr marL="0" indent="0">
              <a:buNone/>
            </a:pPr>
            <a:r>
              <a:rPr lang="en-US" sz="5600" dirty="0"/>
              <a:t>      Display "Player wins! Paper covers Rock."</a:t>
            </a:r>
          </a:p>
          <a:p>
            <a:pPr marL="0" indent="0">
              <a:buNone/>
            </a:pPr>
            <a:r>
              <a:rPr lang="en-US" sz="5600" dirty="0"/>
              <a:t>    Else If player chooses Scissors and computer chooses Paper</a:t>
            </a:r>
          </a:p>
          <a:p>
            <a:pPr marL="0" indent="0">
              <a:buNone/>
            </a:pPr>
            <a:r>
              <a:rPr lang="en-US" sz="5600" dirty="0"/>
              <a:t>      Display "Player wins! Scissors cut Paper."</a:t>
            </a:r>
          </a:p>
          <a:p>
            <a:pPr marL="0" indent="0">
              <a:buNone/>
            </a:pPr>
            <a:r>
              <a:rPr lang="en-US" sz="5600" dirty="0"/>
              <a:t>    Else</a:t>
            </a:r>
          </a:p>
          <a:p>
            <a:pPr marL="0" indent="0">
              <a:buNone/>
            </a:pPr>
            <a:r>
              <a:rPr lang="en-US" sz="5600" dirty="0"/>
              <a:t>      Display "Computer wins!"</a:t>
            </a:r>
          </a:p>
          <a:p>
            <a:pPr marL="0" indent="0">
              <a:buNone/>
            </a:pPr>
            <a:endParaRPr lang="en-US" sz="5600" dirty="0"/>
          </a:p>
          <a:p>
            <a:pPr marL="0" indent="0">
              <a:buNone/>
            </a:pPr>
            <a:r>
              <a:rPr lang="en-US" sz="5600" dirty="0"/>
              <a:t>    Ask the player if they want to play again </a:t>
            </a:r>
          </a:p>
          <a:p>
            <a:pPr marL="0" indent="0">
              <a:buNone/>
            </a:pPr>
            <a:r>
              <a:rPr lang="en-US" sz="5600" dirty="0"/>
              <a:t>       set </a:t>
            </a:r>
            <a:r>
              <a:rPr lang="en-US" sz="5600" dirty="0" err="1"/>
              <a:t>play_again</a:t>
            </a:r>
            <a:r>
              <a:rPr lang="en-US" sz="5600" dirty="0"/>
              <a:t> to true or false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74711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F889A-564D-7C1E-A1A7-7721B2EDC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Code </a:t>
            </a:r>
          </a:p>
        </p:txBody>
      </p:sp>
      <p:pic>
        <p:nvPicPr>
          <p:cNvPr id="5" name="Content Placeholder 4" descr="A computer screen shot of text&#10;&#10;Description automatically generated">
            <a:extLst>
              <a:ext uri="{FF2B5EF4-FFF2-40B4-BE49-F238E27FC236}">
                <a16:creationId xmlns:a16="http://schemas.microsoft.com/office/drawing/2014/main" id="{605A72E4-A6C7-9BD1-AA52-2F16FB0A20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89020" y="1846053"/>
            <a:ext cx="5530178" cy="4646822"/>
          </a:xfrm>
        </p:spPr>
      </p:pic>
      <p:pic>
        <p:nvPicPr>
          <p:cNvPr id="7" name="Picture 6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B6EA2DA9-49AD-A60B-CCE2-248A48A998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846053"/>
            <a:ext cx="5309049" cy="4942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9399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1D34770-47A8-402C-AF23-2B653F2D8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CD7E88-AD76-B409-BCD5-02E50E87A5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79" y="723898"/>
            <a:ext cx="6002110" cy="1495425"/>
          </a:xfrm>
        </p:spPr>
        <p:txBody>
          <a:bodyPr>
            <a:normAutofit/>
          </a:bodyPr>
          <a:lstStyle/>
          <a:p>
            <a:r>
              <a:rPr lang="en-US" sz="4000"/>
              <a:t>My 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45DA27-6C11-EBB3-2144-2F2E80D5F0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6680" y="2405067"/>
            <a:ext cx="6002110" cy="3729034"/>
          </a:xfrm>
        </p:spPr>
        <p:txBody>
          <a:bodyPr>
            <a:normAutofit/>
          </a:bodyPr>
          <a:lstStyle/>
          <a:p>
            <a:r>
              <a:rPr lang="en-US" sz="2000"/>
              <a:t>Freshman in college: financial engineering (whatever that is) -&gt; Java</a:t>
            </a:r>
          </a:p>
          <a:p>
            <a:pPr lvl="1"/>
            <a:r>
              <a:rPr lang="en-US" sz="2000"/>
              <a:t>“I am a magician”  </a:t>
            </a:r>
          </a:p>
          <a:p>
            <a:r>
              <a:rPr lang="en-US" sz="2000"/>
              <a:t>Majored in Econ, minored in CS</a:t>
            </a:r>
          </a:p>
          <a:p>
            <a:r>
              <a:rPr lang="en-US" sz="2000"/>
              <a:t>TAed programming labs in college </a:t>
            </a:r>
          </a:p>
          <a:p>
            <a:r>
              <a:rPr lang="en-US" sz="2000"/>
              <a:t>Pandemic Hobby: big data </a:t>
            </a:r>
          </a:p>
          <a:p>
            <a:r>
              <a:rPr lang="en-US" sz="2000"/>
              <a:t>Master’s thesis: Parks use in pandemic (Cell Phone Data)</a:t>
            </a:r>
          </a:p>
          <a:p>
            <a:r>
              <a:rPr lang="en-US" sz="2000"/>
              <a:t>Dissertation work:  Environmental Econ -- value of local recreation and urban green space</a:t>
            </a:r>
          </a:p>
        </p:txBody>
      </p:sp>
      <p:pic>
        <p:nvPicPr>
          <p:cNvPr id="5" name="Picture 4" descr="A person with long blonde hair&#10;&#10;Description automatically generated">
            <a:extLst>
              <a:ext uri="{FF2B5EF4-FFF2-40B4-BE49-F238E27FC236}">
                <a16:creationId xmlns:a16="http://schemas.microsoft.com/office/drawing/2014/main" id="{9F3ABB20-6B83-0801-7E66-739BCC412B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563" r="438"/>
          <a:stretch/>
        </p:blipFill>
        <p:spPr>
          <a:xfrm>
            <a:off x="7199440" y="10"/>
            <a:ext cx="4992560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7103276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9C693-F97B-2AC1-683B-D57AE8436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Couple of notes on writing, debugging code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E1286B-B925-066A-6ABA-79DE5A3B49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“I minored in stack overflow”</a:t>
            </a:r>
          </a:p>
          <a:p>
            <a:r>
              <a:rPr lang="en-US" dirty="0"/>
              <a:t>I still have to look things up constantly</a:t>
            </a:r>
          </a:p>
          <a:p>
            <a:r>
              <a:rPr lang="en-US" dirty="0"/>
              <a:t>Knowing programming makes me better at: </a:t>
            </a:r>
          </a:p>
          <a:p>
            <a:pPr lvl="1"/>
            <a:r>
              <a:rPr lang="en-US" dirty="0"/>
              <a:t>Defining problems </a:t>
            </a:r>
          </a:p>
          <a:p>
            <a:pPr lvl="1"/>
            <a:r>
              <a:rPr lang="en-US" dirty="0"/>
              <a:t>Developing solution strategies </a:t>
            </a:r>
          </a:p>
          <a:p>
            <a:pPr lvl="1"/>
            <a:r>
              <a:rPr lang="en-US" dirty="0"/>
              <a:t>Solving harder and harder problem</a:t>
            </a:r>
          </a:p>
          <a:p>
            <a:r>
              <a:rPr lang="en-US" dirty="0"/>
              <a:t>Documentation, Google, Stack Overflow and ChatGPT can help you from there</a:t>
            </a:r>
          </a:p>
          <a:p>
            <a:pPr lvl="1"/>
            <a:r>
              <a:rPr lang="en-US" dirty="0"/>
              <a:t>But if you don’t know how to define and solve problems, you won’t be bale to take full advantage of these aids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067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9C693-F97B-2AC1-683B-D57AE8436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Couple of notes on writing, debugging code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E1286B-B925-066A-6ABA-79DE5A3B49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“I minored in stack overflow”</a:t>
            </a:r>
          </a:p>
          <a:p>
            <a:r>
              <a:rPr lang="en-US" dirty="0"/>
              <a:t>I still have to look things up constantly</a:t>
            </a:r>
          </a:p>
          <a:p>
            <a:r>
              <a:rPr lang="en-US" dirty="0"/>
              <a:t>Knowing programming makes me better at: </a:t>
            </a:r>
          </a:p>
          <a:p>
            <a:pPr lvl="1"/>
            <a:r>
              <a:rPr lang="en-US" dirty="0"/>
              <a:t>Defining problems </a:t>
            </a:r>
          </a:p>
          <a:p>
            <a:pPr lvl="1"/>
            <a:r>
              <a:rPr lang="en-US" dirty="0"/>
              <a:t>Developing solution strategies </a:t>
            </a:r>
          </a:p>
          <a:p>
            <a:pPr lvl="1"/>
            <a:r>
              <a:rPr lang="en-US" dirty="0"/>
              <a:t>Solving harder and harder problem</a:t>
            </a:r>
          </a:p>
          <a:p>
            <a:r>
              <a:rPr lang="en-US" dirty="0"/>
              <a:t>Documentation, Google, Stack Overflow and ChatGPT can help you from there</a:t>
            </a:r>
          </a:p>
          <a:p>
            <a:pPr lvl="1"/>
            <a:r>
              <a:rPr lang="en-US" dirty="0"/>
              <a:t>But if you don’t know how to </a:t>
            </a:r>
            <a:r>
              <a:rPr lang="en-US" dirty="0">
                <a:solidFill>
                  <a:srgbClr val="FF0000"/>
                </a:solidFill>
              </a:rPr>
              <a:t>define and solve problems</a:t>
            </a:r>
            <a:r>
              <a:rPr lang="en-US" dirty="0"/>
              <a:t>, you won’t be bale to take full advantage of these aids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78434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64616-0918-50D6-FC39-34CE4D4A0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ChatGPT and other AI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FB9E8D-9647-B3F1-088B-46F0D946F1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Any of them could solve 100% of what we do this week</a:t>
            </a:r>
          </a:p>
          <a:p>
            <a:r>
              <a:rPr lang="en-US" dirty="0"/>
              <a:t>But they can’t solve everything you’ll eventually want to do </a:t>
            </a:r>
          </a:p>
          <a:p>
            <a:r>
              <a:rPr lang="en-US" dirty="0"/>
              <a:t>You can’t get to the cutting-edge problems without basics </a:t>
            </a:r>
          </a:p>
          <a:p>
            <a:pPr lvl="1"/>
            <a:r>
              <a:rPr lang="en-US" dirty="0"/>
              <a:t>At the very least, you’ll be limited </a:t>
            </a:r>
          </a:p>
          <a:p>
            <a:r>
              <a:rPr lang="en-US" dirty="0"/>
              <a:t>Learn basics so that you can get to hard problems, and use AI as a collaborative aid once there </a:t>
            </a:r>
          </a:p>
        </p:txBody>
      </p:sp>
    </p:spTree>
    <p:extLst>
      <p:ext uri="{BB962C8B-B14F-4D97-AF65-F5344CB8AC3E}">
        <p14:creationId xmlns:p14="http://schemas.microsoft.com/office/powerpoint/2010/main" val="23977861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83B0E-B8F7-C673-2C10-18F328171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next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03DD87-611B-E18B-80A0-B006D0DF7F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30 min break </a:t>
            </a:r>
          </a:p>
          <a:p>
            <a:r>
              <a:rPr lang="en-US" dirty="0"/>
              <a:t>Base R </a:t>
            </a:r>
          </a:p>
        </p:txBody>
      </p:sp>
    </p:spTree>
    <p:extLst>
      <p:ext uri="{BB962C8B-B14F-4D97-AF65-F5344CB8AC3E}">
        <p14:creationId xmlns:p14="http://schemas.microsoft.com/office/powerpoint/2010/main" val="24050033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63295-82B9-1037-2078-070FC93F5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motivation for knowing how to program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C9938F-767D-8A87-E548-88A916A8B4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Sustainable development: </a:t>
            </a:r>
            <a:r>
              <a:rPr lang="en-US" b="0" i="0" dirty="0">
                <a:effectLst/>
                <a:latin typeface="Söhne"/>
              </a:rPr>
              <a:t>"meets the needs of the present without compromising the ability of future generations to meet their own needs” -- Brundtland Report, 1987 </a:t>
            </a:r>
          </a:p>
          <a:p>
            <a:r>
              <a:rPr lang="en-US" b="0" i="0" dirty="0">
                <a:effectLst/>
                <a:latin typeface="Söhne"/>
              </a:rPr>
              <a:t>Needs: consumption of goods, health, political stability, culture</a:t>
            </a:r>
          </a:p>
          <a:p>
            <a:pPr lvl="1"/>
            <a:r>
              <a:rPr lang="en-US" b="0" i="0" dirty="0">
                <a:effectLst/>
                <a:latin typeface="Söhne"/>
              </a:rPr>
              <a:t>T</a:t>
            </a:r>
            <a:r>
              <a:rPr lang="en-US" dirty="0">
                <a:latin typeface="Söhne"/>
              </a:rPr>
              <a:t>he environment and natural resources affect all these needs </a:t>
            </a:r>
          </a:p>
          <a:p>
            <a:pPr lvl="1"/>
            <a:r>
              <a:rPr lang="en-US" dirty="0">
                <a:latin typeface="Söhne"/>
              </a:rPr>
              <a:t>That affect can be hard to observe/measure </a:t>
            </a:r>
          </a:p>
          <a:p>
            <a:r>
              <a:rPr lang="en-US" b="0" i="0" dirty="0">
                <a:effectLst/>
                <a:latin typeface="Söhne"/>
              </a:rPr>
              <a:t>Explosion of data and computing power can help us observe and understand how nature affect sustainable development </a:t>
            </a:r>
          </a:p>
          <a:p>
            <a:r>
              <a:rPr lang="en-US" b="0" i="0" dirty="0">
                <a:effectLst/>
                <a:latin typeface="Söhne"/>
              </a:rPr>
              <a:t>“What gets measured gets managed” – Peter Drucker</a:t>
            </a:r>
            <a:r>
              <a:rPr lang="en-US" dirty="0">
                <a:latin typeface="Söhne"/>
              </a:rPr>
              <a:t> (</a:t>
            </a:r>
            <a:r>
              <a:rPr lang="en-US" b="0" i="0" dirty="0">
                <a:effectLst/>
                <a:latin typeface="Söhne"/>
              </a:rPr>
              <a:t>maybe?)</a:t>
            </a:r>
          </a:p>
          <a:p>
            <a:endParaRPr lang="en-US" b="0" i="0" dirty="0">
              <a:effectLst/>
              <a:latin typeface="Söhne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2547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E0ABA-1A43-E916-7905-5A81542A5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617601-8314-D28A-6A6E-FC28FB4B6C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Name (pronouns) </a:t>
            </a:r>
          </a:p>
          <a:p>
            <a:r>
              <a:rPr lang="en-US" dirty="0"/>
              <a:t>What you do at YSE </a:t>
            </a:r>
          </a:p>
          <a:p>
            <a:r>
              <a:rPr lang="en-US" dirty="0"/>
              <a:t>Why you decided to take this workshop </a:t>
            </a:r>
          </a:p>
        </p:txBody>
      </p:sp>
    </p:spTree>
    <p:extLst>
      <p:ext uri="{BB962C8B-B14F-4D97-AF65-F5344CB8AC3E}">
        <p14:creationId xmlns:p14="http://schemas.microsoft.com/office/powerpoint/2010/main" val="28174435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D4DED-3338-4DE3-CB3C-EBEA8A9092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 for next 3 days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3FA9D9-114A-48D0-B97F-FF077BC95D1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9:30am to ~noon</a:t>
            </a:r>
          </a:p>
          <a:p>
            <a:pPr lvl="1"/>
            <a:r>
              <a:rPr lang="en-US" dirty="0"/>
              <a:t>Two 60 to 80-minute lectures per day </a:t>
            </a:r>
          </a:p>
          <a:p>
            <a:pPr lvl="1"/>
            <a:r>
              <a:rPr lang="en-US" dirty="0"/>
              <a:t>30 min break between</a:t>
            </a:r>
          </a:p>
          <a:p>
            <a:r>
              <a:rPr lang="en-US" dirty="0"/>
              <a:t>A mini problem set every day </a:t>
            </a:r>
          </a:p>
          <a:p>
            <a:pPr lvl="1"/>
            <a:r>
              <a:rPr lang="en-US" dirty="0"/>
              <a:t>Not graded</a:t>
            </a:r>
          </a:p>
          <a:p>
            <a:pPr lvl="1"/>
            <a:r>
              <a:rPr lang="en-US" dirty="0"/>
              <a:t>I will release my code at 8pm</a:t>
            </a:r>
          </a:p>
          <a:p>
            <a:r>
              <a:rPr lang="en-US" dirty="0"/>
              <a:t>Office hours </a:t>
            </a:r>
          </a:p>
          <a:p>
            <a:pPr lvl="1"/>
            <a:r>
              <a:rPr lang="en-US" dirty="0"/>
              <a:t>Location: 301 prospect St, room 101</a:t>
            </a:r>
          </a:p>
          <a:p>
            <a:pPr lvl="1"/>
            <a:r>
              <a:rPr lang="en-US" dirty="0"/>
              <a:t>Time: 2 – 5 pm </a:t>
            </a:r>
          </a:p>
          <a:p>
            <a:pPr lvl="1"/>
            <a:r>
              <a:rPr lang="en-US" dirty="0"/>
              <a:t>Come to OH (even if you don’t know how to ask your question)!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F4E8A1-2C81-0555-FFA9-2E5F6AC25C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Today</a:t>
            </a:r>
          </a:p>
          <a:p>
            <a:pPr lvl="1"/>
            <a:r>
              <a:rPr lang="en-US" dirty="0"/>
              <a:t>Thinking Like a Computer (pseudo code) </a:t>
            </a:r>
          </a:p>
          <a:p>
            <a:pPr lvl="1"/>
            <a:r>
              <a:rPr lang="en-US" dirty="0"/>
              <a:t>Base R</a:t>
            </a:r>
          </a:p>
          <a:p>
            <a:pPr lvl="1"/>
            <a:r>
              <a:rPr lang="en-US" dirty="0"/>
              <a:t>Introduction to packages</a:t>
            </a:r>
          </a:p>
          <a:p>
            <a:r>
              <a:rPr lang="en-US" dirty="0"/>
              <a:t>Tomorrow – </a:t>
            </a:r>
            <a:r>
              <a:rPr lang="en-US" dirty="0" err="1"/>
              <a:t>tidyverse</a:t>
            </a:r>
            <a:r>
              <a:rPr lang="en-US" dirty="0"/>
              <a:t> packages</a:t>
            </a:r>
          </a:p>
          <a:p>
            <a:pPr lvl="1"/>
            <a:r>
              <a:rPr lang="en-US" dirty="0"/>
              <a:t>Data manipulation (</a:t>
            </a:r>
            <a:r>
              <a:rPr lang="en-US" dirty="0" err="1"/>
              <a:t>dplyr</a:t>
            </a:r>
            <a:r>
              <a:rPr lang="en-US" dirty="0"/>
              <a:t>, </a:t>
            </a:r>
            <a:r>
              <a:rPr lang="en-US" dirty="0" err="1"/>
              <a:t>tidyr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Data visualization (ggplot2)</a:t>
            </a:r>
          </a:p>
          <a:p>
            <a:r>
              <a:rPr lang="en-US" dirty="0"/>
              <a:t>Friday </a:t>
            </a:r>
          </a:p>
          <a:p>
            <a:pPr lvl="1"/>
            <a:r>
              <a:rPr lang="en-US" dirty="0"/>
              <a:t>Wrap up </a:t>
            </a:r>
            <a:r>
              <a:rPr lang="en-US" dirty="0" err="1"/>
              <a:t>tidyverse</a:t>
            </a:r>
            <a:r>
              <a:rPr lang="en-US" dirty="0"/>
              <a:t>, if needed</a:t>
            </a:r>
          </a:p>
          <a:p>
            <a:pPr lvl="1"/>
            <a:r>
              <a:rPr lang="en-US" dirty="0"/>
              <a:t>Programming is Programming (python)</a:t>
            </a:r>
          </a:p>
          <a:p>
            <a:pPr lvl="1"/>
            <a:r>
              <a:rPr lang="en-US" dirty="0"/>
              <a:t>Collaboration and Version Control (GitHub)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69576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60B70-52C8-2462-41D7-D80F94DB81C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Thinking Like A Computer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C2D215-B013-F668-8B30-AFD3260473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Skills to help you outline and (eventually) debug code</a:t>
            </a:r>
          </a:p>
          <a:p>
            <a:endParaRPr lang="en-US" dirty="0"/>
          </a:p>
          <a:p>
            <a:r>
              <a:rPr lang="en-US" sz="1800" dirty="0"/>
              <a:t>Thanks to Ethan </a:t>
            </a:r>
            <a:r>
              <a:rPr lang="en-US" sz="1800" dirty="0" err="1"/>
              <a:t>Addicott</a:t>
            </a:r>
            <a:r>
              <a:rPr lang="en-US" sz="1800" dirty="0"/>
              <a:t> and Matt Gordon for early iterations of this lecture </a:t>
            </a:r>
          </a:p>
        </p:txBody>
      </p:sp>
    </p:spTree>
    <p:extLst>
      <p:ext uri="{BB962C8B-B14F-4D97-AF65-F5344CB8AC3E}">
        <p14:creationId xmlns:p14="http://schemas.microsoft.com/office/powerpoint/2010/main" val="35415660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4255B-F77E-358C-EC99-ED7DE2B26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programming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24007-E4CC-6062-D9A9-552CD71E9C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Bits and bytes – what the computer actually speaks (0s and 1s)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Machine and Assembly languages – idk what this really is, but pretty sure it translates our code to 0s and 1s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Programming languages – R, Python, C, Java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Software – Windows, iOS, Applications, Excel, R Studio </a:t>
            </a:r>
          </a:p>
          <a:p>
            <a:pPr marL="0" indent="0">
              <a:buNone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78572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4255B-F77E-358C-EC99-ED7DE2B26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programming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24007-E4CC-6062-D9A9-552CD71E9C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Bits and bytes – what the computer actually speaks (0s and 1s)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Machine and Assembly languages – idk what this really is, but think it translates code we write to 0s and 1s 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Coding languages – R, Python, C, Java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Software – Windows, iOS, Applications, Excel, R Studio </a:t>
            </a:r>
          </a:p>
          <a:p>
            <a:pPr marL="0" indent="0">
              <a:buNone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4344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A2096-631B-BA7F-889C-C225F127D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language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42AFB-1BB5-B1D6-7CE5-29B4CC6338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Code</a:t>
            </a:r>
          </a:p>
          <a:p>
            <a:pPr lvl="1"/>
            <a:r>
              <a:rPr lang="en-US" dirty="0"/>
              <a:t>What your computer runs</a:t>
            </a:r>
          </a:p>
          <a:p>
            <a:pPr lvl="1"/>
            <a:r>
              <a:rPr lang="en-US" dirty="0"/>
              <a:t>Many languages – R, Python, Java, HTML and CSS, command line </a:t>
            </a:r>
          </a:p>
          <a:p>
            <a:r>
              <a:rPr lang="en-US" dirty="0"/>
              <a:t>Script: The text file where you write your code</a:t>
            </a:r>
          </a:p>
          <a:p>
            <a:r>
              <a:rPr lang="en-US" dirty="0"/>
              <a:t>Comments</a:t>
            </a:r>
          </a:p>
          <a:p>
            <a:pPr lvl="1"/>
            <a:r>
              <a:rPr lang="en-US" dirty="0"/>
              <a:t>Notes you write yourself that the computer doesn’t read</a:t>
            </a:r>
          </a:p>
          <a:p>
            <a:pPr lvl="1"/>
            <a:r>
              <a:rPr lang="en-US" dirty="0"/>
              <a:t>SO IMPORTANT! </a:t>
            </a:r>
          </a:p>
          <a:p>
            <a:r>
              <a:rPr lang="en-US" dirty="0"/>
              <a:t>Run (aka compile and execute): when the computer executes your code</a:t>
            </a:r>
          </a:p>
          <a:p>
            <a:r>
              <a:rPr lang="en-US" dirty="0"/>
              <a:t>IDE/GUI/Software</a:t>
            </a:r>
          </a:p>
          <a:p>
            <a:pPr lvl="1"/>
            <a:r>
              <a:rPr lang="en-US" dirty="0"/>
              <a:t>Where you write and run your scripts and comments</a:t>
            </a:r>
          </a:p>
          <a:p>
            <a:pPr lvl="1"/>
            <a:r>
              <a:rPr lang="en-US" dirty="0"/>
              <a:t>R Studio, Google Collab (Collaboratory) 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99194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243</TotalTime>
  <Words>1542</Words>
  <Application>Microsoft Macintosh PowerPoint</Application>
  <PresentationFormat>Widescreen</PresentationFormat>
  <Paragraphs>201</Paragraphs>
  <Slides>23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Calibri Light</vt:lpstr>
      <vt:lpstr>Söhne</vt:lpstr>
      <vt:lpstr>Office Theme</vt:lpstr>
      <vt:lpstr>Introduction / Thinking Like a Computer </vt:lpstr>
      <vt:lpstr>My background</vt:lpstr>
      <vt:lpstr>My motivation for knowing how to program</vt:lpstr>
      <vt:lpstr>Introductions</vt:lpstr>
      <vt:lpstr>Outline for next 3 days </vt:lpstr>
      <vt:lpstr>Thinking Like A Computer</vt:lpstr>
      <vt:lpstr>What is programming </vt:lpstr>
      <vt:lpstr>What is programming </vt:lpstr>
      <vt:lpstr>Some language</vt:lpstr>
      <vt:lpstr>Think like a computer: more than coding</vt:lpstr>
      <vt:lpstr>Think like a computer: coding</vt:lpstr>
      <vt:lpstr>Pseudo Code – 1st step of thinking like computer</vt:lpstr>
      <vt:lpstr>Exercise One: Coffee </vt:lpstr>
      <vt:lpstr>Exercise One: Coffee </vt:lpstr>
      <vt:lpstr>Exercise two: Rock paper scissors </vt:lpstr>
      <vt:lpstr>Exercise two: Rock paper scissors </vt:lpstr>
      <vt:lpstr>Exercise two: my realistic pseudo code (lazy)</vt:lpstr>
      <vt:lpstr>Exercise two: not lazy </vt:lpstr>
      <vt:lpstr>R Code </vt:lpstr>
      <vt:lpstr>Couple of notes on writing, debugging code </vt:lpstr>
      <vt:lpstr>Couple of notes on writing, debugging code </vt:lpstr>
      <vt:lpstr>ChatGPT and other AI tools</vt:lpstr>
      <vt:lpstr>What’s next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/ Thinking Like a Computer </dc:title>
  <dc:creator>Creel, Andie</dc:creator>
  <cp:lastModifiedBy>Creel, Andie</cp:lastModifiedBy>
  <cp:revision>89</cp:revision>
  <dcterms:created xsi:type="dcterms:W3CDTF">2023-12-21T16:09:07Z</dcterms:created>
  <dcterms:modified xsi:type="dcterms:W3CDTF">2023-12-26T22:20:16Z</dcterms:modified>
</cp:coreProperties>
</file>

<file path=docProps/thumbnail.jpeg>
</file>